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31" r:id="rId5"/>
    <p:sldId id="432" r:id="rId6"/>
    <p:sldId id="437" r:id="rId7"/>
    <p:sldId id="438" r:id="rId8"/>
    <p:sldId id="443" r:id="rId9"/>
    <p:sldId id="434" r:id="rId10"/>
    <p:sldId id="435" r:id="rId11"/>
    <p:sldId id="440" r:id="rId12"/>
    <p:sldId id="441" r:id="rId13"/>
    <p:sldId id="436" r:id="rId14"/>
    <p:sldId id="439" r:id="rId15"/>
    <p:sldId id="445" r:id="rId16"/>
    <p:sldId id="444" r:id="rId17"/>
    <p:sldId id="448" r:id="rId18"/>
    <p:sldId id="446" r:id="rId19"/>
    <p:sldId id="447" r:id="rId20"/>
    <p:sldId id="449" r:id="rId21"/>
    <p:sldId id="450" r:id="rId22"/>
    <p:sldId id="452" r:id="rId23"/>
    <p:sldId id="453" r:id="rId24"/>
    <p:sldId id="454" r:id="rId25"/>
    <p:sldId id="349" r:id="rId26"/>
    <p:sldId id="455" r:id="rId27"/>
    <p:sldId id="430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540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5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093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Data Structures Efficiency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28800"/>
            <a:ext cx="7910299" cy="1610500"/>
          </a:xfrm>
        </p:spPr>
        <p:txBody>
          <a:bodyPr>
            <a:noAutofit/>
          </a:bodyPr>
          <a:lstStyle/>
          <a:p>
            <a:r>
              <a:rPr lang="en-US" sz="3200" dirty="0"/>
              <a:t>Computational Complexity of </a:t>
            </a:r>
            <a:r>
              <a:rPr lang="en-US" sz="3200" dirty="0" smtClean="0"/>
              <a:t>Fundamental </a:t>
            </a:r>
            <a:r>
              <a:rPr lang="en-US" sz="3200" smtClean="0"/>
              <a:t>Data Structures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Choosing </a:t>
            </a:r>
            <a:r>
              <a:rPr lang="en-US" sz="3200" dirty="0"/>
              <a:t>a Data Structure</a:t>
            </a:r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862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34646" y="3990260"/>
            <a:ext cx="143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Efficiency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55528" y="38100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Hash-table-based dictionary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Dictionary&lt;K,V&gt;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 key-value pairs </a:t>
            </a:r>
            <a:r>
              <a:rPr lang="en-US" sz="3000" dirty="0"/>
              <a:t>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000" dirty="0" smtClean="0"/>
              <a:t> – O(1)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Elements in a </a:t>
            </a:r>
            <a:r>
              <a:rPr lang="en-US" sz="3000" dirty="0" smtClean="0"/>
              <a:t>hash</a:t>
            </a:r>
            <a:r>
              <a:rPr lang="bg-BG" sz="3000" dirty="0" smtClean="0"/>
              <a:t>-</a:t>
            </a:r>
            <a:r>
              <a:rPr lang="en-US" sz="3000" dirty="0" smtClean="0"/>
              <a:t>table </a:t>
            </a:r>
            <a:r>
              <a:rPr lang="en-US" sz="3000" dirty="0"/>
              <a:t>have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 particular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Keys should implement correctly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GetHashCode(…)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Equals(…)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Balanced </a:t>
            </a:r>
            <a:r>
              <a:rPr lang="en-US" sz="3200" dirty="0"/>
              <a:t>tree-based dictionary </a:t>
            </a:r>
            <a:r>
              <a:rPr lang="en-US" sz="3200" dirty="0" smtClean="0"/>
              <a:t>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OrderedDictionary&lt;K,V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Elements are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sz="3000" dirty="0"/>
              <a:t> by key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/>
              <a:t> returns the elements sorted)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key-value pairs 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000" dirty="0"/>
              <a:t> </a:t>
            </a:r>
            <a:r>
              <a:rPr lang="en-US" sz="3000" dirty="0" smtClean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Keys </a:t>
            </a:r>
            <a:r>
              <a:rPr lang="en-US" sz="3000" dirty="0"/>
              <a:t>should implement correctly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Balanced </a:t>
            </a:r>
            <a:r>
              <a:rPr lang="en-US" sz="3000" dirty="0"/>
              <a:t>trees are slightly slower than hash-tables: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O(log n)</a:t>
            </a:r>
            <a:r>
              <a:rPr lang="en-US" sz="3000" dirty="0"/>
              <a:t> vs.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Hash-table-based multi-dictionary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MultiDictionary&lt;K,V&gt;</a:t>
            </a:r>
            <a:r>
              <a:rPr lang="en-US" sz="32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 key-value pairs </a:t>
            </a:r>
            <a:r>
              <a:rPr lang="en-US" sz="3000" dirty="0"/>
              <a:t>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by key</a:t>
            </a:r>
            <a:r>
              <a:rPr lang="en-US" sz="3000" dirty="0"/>
              <a:t> +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multiple values</a:t>
            </a:r>
            <a:r>
              <a:rPr lang="en-US" sz="3000" dirty="0"/>
              <a:t> by </a:t>
            </a:r>
            <a:r>
              <a:rPr lang="en-US" sz="3000" dirty="0" smtClean="0"/>
              <a:t>key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Add by existing key appends a new value for the same key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Keys </a:t>
            </a:r>
            <a:r>
              <a:rPr lang="en-US" sz="3000" dirty="0"/>
              <a:t>in a hash table have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 particular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 smtClean="0"/>
              <a:t>Balanced tree-based multi-dictionary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OrderedMultiDictionary&lt;K,V&gt;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Keys are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sz="3000" dirty="0"/>
              <a:t> by key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/>
              <a:t> returns the elements sorted)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key-value pairs + 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3000" dirty="0" smtClean="0"/>
              <a:t>+ </a:t>
            </a:r>
            <a:r>
              <a:rPr lang="en-US" sz="3000" dirty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Add by existing key appends a new value for the same </a:t>
            </a:r>
            <a:r>
              <a:rPr lang="en-US" sz="3000" dirty="0" smtClean="0"/>
              <a:t>key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Hash-table-based set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sz="3000" dirty="0" smtClean="0"/>
              <a:t> values 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add </a:t>
            </a:r>
            <a:r>
              <a:rPr lang="en-US" sz="3000" dirty="0" smtClean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membership </a:t>
            </a:r>
            <a:r>
              <a:rPr lang="en-US" sz="3000" dirty="0" smtClean="0"/>
              <a:t>to the set</a:t>
            </a:r>
          </a:p>
          <a:p>
            <a:pPr lvl="1"/>
            <a:r>
              <a:rPr lang="en-US" sz="3000" dirty="0" smtClean="0"/>
              <a:t>Elements in the set have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 particular order</a:t>
            </a:r>
          </a:p>
          <a:p>
            <a:pPr lvl="1"/>
            <a:r>
              <a:rPr lang="en-US" sz="3000" dirty="0" smtClean="0"/>
              <a:t>Elements </a:t>
            </a:r>
            <a:r>
              <a:rPr lang="en-US" sz="3000" dirty="0"/>
              <a:t>should implement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 smtClean="0"/>
              <a:t>Balanced tree-based set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sz="3000" dirty="0" smtClean="0"/>
              <a:t> values,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000" dirty="0" smtClean="0"/>
              <a:t> internally</a:t>
            </a:r>
          </a:p>
          <a:p>
            <a:pPr lvl="1"/>
            <a:r>
              <a:rPr lang="en-US" sz="3000" dirty="0" smtClean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 smtClean="0"/>
              <a:t> 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membership</a:t>
            </a:r>
            <a:r>
              <a:rPr lang="en-US" sz="3000" dirty="0"/>
              <a:t> to the </a:t>
            </a:r>
            <a:r>
              <a:rPr lang="en-US" sz="3000" dirty="0" smtClean="0"/>
              <a:t>set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+ 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</a:p>
          <a:p>
            <a:pPr lvl="1"/>
            <a:r>
              <a:rPr lang="en-US" sz="3000" dirty="0" smtClean="0"/>
              <a:t>Elements should </a:t>
            </a:r>
            <a:r>
              <a:rPr lang="en-US" sz="3000" dirty="0"/>
              <a:t>implement correctly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1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Hash-table-based bag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Bag&lt;T&gt;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Bags are multi-sets (allow duplicates / count occurrences)</a:t>
            </a:r>
          </a:p>
          <a:p>
            <a:pPr lvl="1"/>
            <a:r>
              <a:rPr lang="en-US" sz="3000" dirty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</a:t>
            </a:r>
            <a:r>
              <a:rPr lang="en-US" sz="3000" dirty="0" smtClean="0"/>
              <a:t>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sz="3000" dirty="0" smtClean="0"/>
              <a:t>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check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membership</a:t>
            </a:r>
          </a:p>
          <a:p>
            <a:pPr lvl="1"/>
            <a:r>
              <a:rPr lang="en-US" sz="3000" dirty="0" smtClean="0"/>
              <a:t>Elements have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no particular order</a:t>
            </a:r>
          </a:p>
          <a:p>
            <a:pPr>
              <a:spcBef>
                <a:spcPts val="1200"/>
              </a:spcBef>
            </a:pPr>
            <a:r>
              <a:rPr lang="en-US" sz="3200" dirty="0" smtClean="0"/>
              <a:t>Balanced tree-based bag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SortedBag&lt;T&gt;</a:t>
            </a:r>
            <a:r>
              <a:rPr lang="en-US" sz="3200" dirty="0" smtClean="0"/>
              <a:t>)</a:t>
            </a:r>
          </a:p>
          <a:p>
            <a:pPr lvl="1"/>
            <a:r>
              <a:rPr lang="en-US" sz="3000" dirty="0" smtClean="0"/>
              <a:t>Keep non-unique elements,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000" dirty="0"/>
              <a:t> internally</a:t>
            </a:r>
          </a:p>
          <a:p>
            <a:pPr lvl="1"/>
            <a:r>
              <a:rPr lang="en-US" sz="3000" dirty="0" smtClean="0"/>
              <a:t>Fast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check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membership</a:t>
            </a:r>
            <a:endParaRPr lang="en-US" sz="3000" dirty="0" smtClean="0"/>
          </a:p>
          <a:p>
            <a:pPr lvl="1"/>
            <a:r>
              <a:rPr lang="en-US" sz="3000" dirty="0" smtClean="0"/>
              <a:t>Fast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access by sorted index</a:t>
            </a:r>
            <a:r>
              <a:rPr lang="en-US" sz="3000" dirty="0"/>
              <a:t> </a:t>
            </a:r>
            <a:r>
              <a:rPr lang="en-US" sz="3000" dirty="0" smtClean="0"/>
              <a:t>/ extract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Structure </a:t>
            </a:r>
            <a:r>
              <a:rPr lang="en-US" dirty="0" smtClean="0"/>
              <a:t>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589903"/>
            <a:ext cx="1036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Special Data </a:t>
            </a:r>
            <a:r>
              <a:rPr lang="en-US" dirty="0" smtClean="0"/>
              <a:t>Structures</a:t>
            </a:r>
            <a:br>
              <a:rPr lang="en-US" dirty="0" smtClean="0"/>
            </a:br>
            <a:r>
              <a:rPr lang="en-US" dirty="0" smtClean="0"/>
              <a:t>and Their Efficiency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535">
            <a:off x="6949266" y="1427078"/>
            <a:ext cx="4550546" cy="2781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2842">
            <a:off x="600059" y="999408"/>
            <a:ext cx="7221648" cy="33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Rope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BigList&lt;T&gt;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Holds a editable, ordered, indexed sequence of items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The order of added items is preserved</a:t>
            </a:r>
          </a:p>
          <a:p>
            <a:pPr lvl="2"/>
            <a:r>
              <a:rPr lang="en-US" dirty="0" smtClean="0"/>
              <a:t>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, but allows fast insert / delete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Append(item)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Insert(index,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O(log n)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Item[index]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access by index </a:t>
            </a:r>
            <a:r>
              <a:rPr lang="en-US" dirty="0"/>
              <a:t>– O(log n</a:t>
            </a:r>
            <a:r>
              <a:rPr lang="en-US" dirty="0" smtClean="0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Delete(index)</a:t>
            </a:r>
            <a:r>
              <a:rPr lang="en-US" dirty="0" smtClean="0"/>
              <a:t> – O(log 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Sub-list(start,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end)</a:t>
            </a:r>
            <a:r>
              <a:rPr lang="en-US" dirty="0" smtClean="0"/>
              <a:t> with copy-on-change – </a:t>
            </a:r>
            <a:r>
              <a:rPr lang="en-US" dirty="0"/>
              <a:t>O(log n)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Data Structures and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957" y="2667000"/>
            <a:ext cx="1978055" cy="19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Binary heap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BinaryHeap&lt;T&gt;</a:t>
            </a:r>
            <a:r>
              <a:rPr lang="en-US" dirty="0" smtClean="0"/>
              <a:t>)</a:t>
            </a:r>
            <a:endParaRPr lang="en-US" noProof="1" smtClean="0"/>
          </a:p>
          <a:p>
            <a:pPr lvl="1"/>
            <a:r>
              <a:rPr lang="en-US" noProof="1" smtClean="0"/>
              <a:t>Efficient implementation of</a:t>
            </a:r>
            <a:br>
              <a:rPr lang="en-US" noProof="1" smtClean="0"/>
            </a:b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priority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Insert(item)</a:t>
            </a:r>
            <a:r>
              <a:rPr lang="en-US" noProof="1" smtClean="0"/>
              <a:t> – O(log n)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Delete-Min</a:t>
            </a:r>
            <a:r>
              <a:rPr lang="en-US" noProof="1"/>
              <a:t> – O(log 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Find-Min</a:t>
            </a:r>
            <a:r>
              <a:rPr lang="en-US" noProof="1" smtClean="0"/>
              <a:t> </a:t>
            </a:r>
            <a:r>
              <a:rPr lang="en-US" noProof="1"/>
              <a:t>– O(1</a:t>
            </a:r>
            <a:r>
              <a:rPr lang="en-US" noProof="1" smtClean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Data Structures and </a:t>
            </a:r>
            <a:r>
              <a:rPr lang="en-US" dirty="0" smtClean="0"/>
              <a:t>Efficiency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4552395"/>
            <a:ext cx="6324599" cy="1772205"/>
          </a:xfrm>
          <a:prstGeom prst="roundRect">
            <a:avLst>
              <a:gd name="adj" fmla="val 228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1463740"/>
            <a:ext cx="3886200" cy="2539999"/>
          </a:xfrm>
          <a:prstGeom prst="roundRect">
            <a:avLst>
              <a:gd name="adj" fmla="val 1776"/>
            </a:avLst>
          </a:prstGeom>
        </p:spPr>
      </p:pic>
    </p:spTree>
    <p:extLst>
      <p:ext uri="{BB962C8B-B14F-4D97-AF65-F5344CB8AC3E}">
        <p14:creationId xmlns:p14="http://schemas.microsoft.com/office/powerpoint/2010/main" val="38416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66103"/>
            <a:ext cx="1036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Art and Science of</a:t>
            </a:r>
            <a:br>
              <a:rPr lang="en-US" dirty="0" smtClean="0"/>
            </a:br>
            <a:r>
              <a:rPr lang="en-US" dirty="0" smtClean="0"/>
              <a:t>Combining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762000"/>
            <a:ext cx="3231160" cy="1786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212" y="2743460"/>
            <a:ext cx="3192248" cy="1752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12" y="1064971"/>
            <a:ext cx="3066800" cy="1746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920" y="2883433"/>
            <a:ext cx="2391292" cy="1612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419" flipH="1">
            <a:off x="5112228" y="1012859"/>
            <a:ext cx="1212014" cy="115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736" y="2223678"/>
            <a:ext cx="3194581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 many scenarios we need to combine several data structures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No single data structure can provide good running times for certain combination of operations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For example, we can combine: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100" dirty="0"/>
              <a:t> for fast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3100" dirty="0" smtClean="0"/>
              <a:t> (</a:t>
            </a:r>
            <a:r>
              <a:rPr lang="en-US" sz="3100" dirty="0" smtClean="0"/>
              <a:t>e.g. </a:t>
            </a:r>
            <a:r>
              <a:rPr lang="en-US" sz="3100" i="1" dirty="0" smtClean="0"/>
              <a:t>name</a:t>
            </a:r>
            <a:r>
              <a:rPr lang="en-US" sz="3100" dirty="0" smtClean="0"/>
              <a:t>)</a:t>
            </a:r>
            <a:endParaRPr lang="en-US" sz="3100" dirty="0"/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100" dirty="0"/>
              <a:t> for fast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search by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+ key</a:t>
            </a:r>
            <a:r>
              <a:rPr lang="en-US" sz="3100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  <a:r>
              <a:rPr lang="en-US" sz="3100" dirty="0" smtClean="0"/>
              <a:t>(e.g. </a:t>
            </a:r>
            <a:r>
              <a:rPr lang="en-US" sz="3100" i="1" dirty="0" smtClean="0"/>
              <a:t>name + town</a:t>
            </a:r>
            <a:r>
              <a:rPr lang="en-US" sz="31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A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balanced search tree</a:t>
            </a:r>
            <a:r>
              <a:rPr lang="en-US" sz="3100" dirty="0" smtClean="0"/>
              <a:t> for fast </a:t>
            </a:r>
            <a:r>
              <a:rPr lang="en-US" sz="3100" noProof="1" smtClean="0">
                <a:solidFill>
                  <a:schemeClr val="tx2">
                    <a:lumMod val="75000"/>
                  </a:schemeClr>
                </a:solidFill>
              </a:rPr>
              <a:t>extract-range(start_key … end_key)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A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rope</a:t>
            </a:r>
            <a:r>
              <a:rPr lang="en-US" sz="3100" dirty="0" smtClean="0"/>
              <a:t> for fast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access-by-index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balanced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search tree</a:t>
            </a:r>
            <a:r>
              <a:rPr lang="en-US" sz="3100" dirty="0" smtClean="0"/>
              <a:t> </a:t>
            </a:r>
            <a:r>
              <a:rPr lang="en-US" sz="3100" dirty="0"/>
              <a:t>for fast </a:t>
            </a:r>
            <a:r>
              <a:rPr lang="en-US" sz="3100" noProof="1" smtClean="0">
                <a:solidFill>
                  <a:schemeClr val="tx2">
                    <a:lumMod val="75000"/>
                  </a:schemeClr>
                </a:solidFill>
              </a:rPr>
              <a:t>access-by-sorted-index</a:t>
            </a:r>
            <a:endParaRPr lang="en-US" sz="3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2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700" dirty="0" smtClean="0"/>
              <a:t>Design a data structure that efficiently implements: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Add-Person(</a:t>
            </a:r>
            <a:r>
              <a:rPr lang="en-US" i="1" noProof="1"/>
              <a:t>email</a:t>
            </a:r>
            <a:r>
              <a:rPr lang="en-US" noProof="1"/>
              <a:t>, </a:t>
            </a:r>
            <a:r>
              <a:rPr lang="en-US" i="1" noProof="1"/>
              <a:t>name</a:t>
            </a:r>
            <a:r>
              <a:rPr lang="en-US" noProof="1"/>
              <a:t>, </a:t>
            </a:r>
            <a:r>
              <a:rPr lang="en-US" i="1" noProof="1"/>
              <a:t>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/>
              <a:t>) – the </a:t>
            </a:r>
            <a:r>
              <a:rPr lang="en-US" i="1" noProof="1"/>
              <a:t>email</a:t>
            </a:r>
            <a:r>
              <a:rPr lang="en-US" noProof="1"/>
              <a:t>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unique</a:t>
            </a:r>
          </a:p>
          <a:p>
            <a:pPr lvl="2">
              <a:lnSpc>
                <a:spcPct val="110000"/>
              </a:lnSpc>
            </a:pPr>
            <a:r>
              <a:rPr lang="en-US" noProof="1" smtClean="0"/>
              <a:t>If the </a:t>
            </a:r>
            <a:r>
              <a:rPr lang="en-US" i="1" noProof="1" smtClean="0"/>
              <a:t>email</a:t>
            </a:r>
            <a:r>
              <a:rPr lang="en-US" noProof="1" smtClean="0"/>
              <a:t> already exists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noProof="1" smtClean="0"/>
              <a:t>, otherwise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Find-Person(</a:t>
            </a:r>
            <a:r>
              <a:rPr lang="en-US" i="1" noProof="1"/>
              <a:t>email</a:t>
            </a:r>
            <a:r>
              <a:rPr lang="en-US" noProof="1"/>
              <a:t>) – returns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noProof="1"/>
              <a:t> object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Delete-Person(</a:t>
            </a:r>
            <a:r>
              <a:rPr lang="en-US" i="1" noProof="1" smtClean="0"/>
              <a:t>email</a:t>
            </a:r>
            <a:r>
              <a:rPr lang="en-US" noProof="1" smtClean="0"/>
              <a:t>) –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email_domain</a:t>
            </a:r>
            <a:r>
              <a:rPr lang="en-US" noProof="1" smtClean="0"/>
              <a:t>) – returns collection sorted by </a:t>
            </a:r>
            <a:r>
              <a:rPr lang="en-US" i="1" noProof="1" smtClean="0"/>
              <a:t>email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name</a:t>
            </a:r>
            <a:r>
              <a:rPr lang="en-US" noProof="1" smtClean="0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returns collection sorted by </a:t>
            </a:r>
            <a:r>
              <a:rPr lang="en-US" i="1" noProof="1"/>
              <a:t>email</a:t>
            </a:r>
            <a:endParaRPr lang="en-US" i="1" noProof="1" smtClean="0"/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 smtClean="0"/>
              <a:t>, </a:t>
            </a:r>
            <a:r>
              <a:rPr lang="en-US" i="1" noProof="1" smtClean="0"/>
              <a:t>end_age</a:t>
            </a:r>
            <a:r>
              <a:rPr lang="en-US" noProof="1" smtClean="0"/>
              <a:t>)</a:t>
            </a:r>
            <a:r>
              <a:rPr lang="en-US" noProof="1"/>
              <a:t> </a:t>
            </a:r>
            <a:r>
              <a:rPr lang="en-US" noProof="1" smtClean="0"/>
              <a:t>– sort results by </a:t>
            </a:r>
            <a:r>
              <a:rPr lang="en-US" i="1" noProof="1" smtClean="0"/>
              <a:t>age</a:t>
            </a:r>
            <a:r>
              <a:rPr lang="en-US" noProof="1" smtClean="0"/>
              <a:t>, then by </a:t>
            </a:r>
            <a:r>
              <a:rPr lang="en-US" i="1" noProof="1" smtClean="0"/>
              <a:t>email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 smtClean="0"/>
              <a:t>, </a:t>
            </a:r>
            <a:r>
              <a:rPr lang="en-US" i="1" noProof="1" smtClean="0"/>
              <a:t>end_age</a:t>
            </a:r>
            <a:r>
              <a:rPr lang="en-US" noProof="1" smtClean="0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sort by </a:t>
            </a:r>
            <a:r>
              <a:rPr lang="en-US" i="1" noProof="1" smtClean="0"/>
              <a:t>age</a:t>
            </a:r>
            <a:r>
              <a:rPr lang="en-US" noProof="1" smtClean="0"/>
              <a:t> + </a:t>
            </a:r>
            <a:r>
              <a:rPr lang="en-US" i="1" noProof="1" smtClean="0"/>
              <a:t>email</a:t>
            </a:r>
            <a:endParaRPr lang="en-US" i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Classical Collection </a:t>
            </a:r>
            <a:r>
              <a:rPr lang="en-US" sz="3500" dirty="0"/>
              <a:t>Data </a:t>
            </a:r>
            <a:r>
              <a:rPr lang="en-US" sz="3500" dirty="0" smtClean="0"/>
              <a:t>Structures – Comparison</a:t>
            </a:r>
            <a:endParaRPr lang="en-US" sz="3500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Arrays, Lists, Stacks, Queues</a:t>
            </a:r>
            <a:endParaRPr lang="en-US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Hash-Table-Based Collections</a:t>
            </a:r>
          </a:p>
          <a:p>
            <a:pPr marL="1095323" lvl="2" indent="-442913">
              <a:lnSpc>
                <a:spcPct val="100000"/>
              </a:lnSpc>
            </a:pPr>
            <a:r>
              <a:rPr lang="en-US" dirty="0" smtClean="0"/>
              <a:t>Dictionaries, Multi-Dictionaries, Sets, Bags</a:t>
            </a:r>
            <a:endParaRPr lang="en-US" dirty="0"/>
          </a:p>
          <a:p>
            <a:pPr marL="790576" lvl="1" indent="-442913">
              <a:lnSpc>
                <a:spcPct val="100000"/>
              </a:lnSpc>
            </a:pPr>
            <a:r>
              <a:rPr lang="en-US" dirty="0" smtClean="0"/>
              <a:t>Balanced Search Tree-Based Collections</a:t>
            </a:r>
          </a:p>
          <a:p>
            <a:pPr marL="1095323" lvl="2" indent="-442913">
              <a:lnSpc>
                <a:spcPct val="100000"/>
              </a:lnSpc>
            </a:pPr>
            <a:r>
              <a:rPr lang="en-US" dirty="0" smtClean="0"/>
              <a:t>Sorted Dictionaries and Multi-Dictionaries,</a:t>
            </a:r>
            <a:br>
              <a:rPr lang="en-US" dirty="0" smtClean="0"/>
            </a:br>
            <a:r>
              <a:rPr lang="en-US" dirty="0" smtClean="0"/>
              <a:t>Sorted Sets and Sorted Bags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Choosing a Collection Data Structure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Special </a:t>
            </a:r>
            <a:r>
              <a:rPr lang="en-US" sz="3500" dirty="0"/>
              <a:t>Data </a:t>
            </a:r>
            <a:r>
              <a:rPr lang="en-US" sz="3500" dirty="0" smtClean="0"/>
              <a:t>Structures and Their Efficiency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sz="3500" dirty="0" smtClean="0"/>
              <a:t>Combining Data Structures</a:t>
            </a:r>
            <a:endParaRPr lang="en-US" sz="3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696" y="2264078"/>
            <a:ext cx="2971800" cy="38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indent="-349250"/>
            <a:r>
              <a:rPr lang="en-US" noProof="1"/>
              <a:t>Add-Person(</a:t>
            </a:r>
            <a:r>
              <a:rPr lang="en-US" i="1" noProof="1"/>
              <a:t>email</a:t>
            </a:r>
            <a:r>
              <a:rPr lang="en-US" noProof="1"/>
              <a:t>, </a:t>
            </a:r>
            <a:r>
              <a:rPr lang="en-US" i="1" noProof="1"/>
              <a:t>name</a:t>
            </a:r>
            <a:r>
              <a:rPr lang="en-US" noProof="1"/>
              <a:t>, </a:t>
            </a:r>
            <a:r>
              <a:rPr lang="en-US" i="1" noProof="1"/>
              <a:t>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 smtClean="0"/>
              <a:t>)</a:t>
            </a:r>
            <a:r>
              <a:rPr lang="en-US" noProof="1"/>
              <a:t> – O(log n)</a:t>
            </a:r>
            <a:endParaRPr lang="en-US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Create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noProof="1" smtClean="0"/>
              <a:t> object to hold { </a:t>
            </a:r>
            <a:r>
              <a:rPr lang="en-US" i="1" noProof="1" smtClean="0"/>
              <a:t>email</a:t>
            </a:r>
            <a:r>
              <a:rPr lang="en-US" noProof="1" smtClean="0"/>
              <a:t> + </a:t>
            </a:r>
            <a:r>
              <a:rPr lang="en-US" i="1" noProof="1" smtClean="0"/>
              <a:t>name</a:t>
            </a:r>
            <a:r>
              <a:rPr lang="en-US" noProof="1"/>
              <a:t> + </a:t>
            </a:r>
            <a:r>
              <a:rPr lang="en-US" i="1" noProof="1" smtClean="0"/>
              <a:t>age</a:t>
            </a:r>
            <a:r>
              <a:rPr lang="en-US" noProof="1"/>
              <a:t> + </a:t>
            </a:r>
            <a:r>
              <a:rPr lang="en-US" i="1" noProof="1" smtClean="0"/>
              <a:t>town </a:t>
            </a:r>
            <a:r>
              <a:rPr lang="en-US" noProof="1" smtClean="0"/>
              <a:t>}</a:t>
            </a:r>
            <a:endParaRPr lang="en-US" i="1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Add the new </a:t>
            </a:r>
            <a:r>
              <a:rPr lang="en-US" i="1" noProof="1" smtClean="0"/>
              <a:t>person</a:t>
            </a:r>
            <a:r>
              <a:rPr lang="en-US" noProof="1" smtClean="0"/>
              <a:t> to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noProof="1" smtClean="0"/>
              <a:t> underlying data structures</a:t>
            </a:r>
            <a:endParaRPr lang="en-US" noProof="1"/>
          </a:p>
          <a:p>
            <a:pPr marL="349250" indent="-349250">
              <a:spcBef>
                <a:spcPts val="1200"/>
              </a:spcBef>
            </a:pPr>
            <a:r>
              <a:rPr lang="en-US" noProof="1"/>
              <a:t>Find-Person(</a:t>
            </a:r>
            <a:r>
              <a:rPr lang="en-US" i="1" noProof="1"/>
              <a:t>email</a:t>
            </a:r>
            <a:r>
              <a:rPr lang="en-US" noProof="1"/>
              <a:t>) – O(1)</a:t>
            </a:r>
          </a:p>
          <a:p>
            <a:pPr lvl="1"/>
            <a:r>
              <a:rPr lang="en-US" noProof="1"/>
              <a:t>Use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noProof="1"/>
              <a:t> to map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person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}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349250" indent="-349250">
              <a:spcBef>
                <a:spcPts val="1200"/>
              </a:spcBef>
            </a:pPr>
            <a:r>
              <a:rPr lang="en-US" noProof="1" smtClean="0"/>
              <a:t>Delete-Person(</a:t>
            </a:r>
            <a:r>
              <a:rPr lang="en-US" i="1" noProof="1" smtClean="0"/>
              <a:t>email</a:t>
            </a:r>
            <a:r>
              <a:rPr lang="en-US" noProof="1" smtClean="0"/>
              <a:t>)</a:t>
            </a:r>
            <a:r>
              <a:rPr lang="en-US" noProof="1"/>
              <a:t> – O(log n)</a:t>
            </a:r>
            <a:endParaRPr lang="en-US" noProof="1" smtClean="0"/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Find the </a:t>
            </a:r>
            <a:r>
              <a:rPr lang="en-US" i="1" noProof="1" smtClean="0"/>
              <a:t>person</a:t>
            </a:r>
            <a:r>
              <a:rPr lang="en-US" noProof="1" smtClean="0"/>
              <a:t> by </a:t>
            </a:r>
            <a:r>
              <a:rPr lang="en-US" i="1" noProof="1" smtClean="0"/>
              <a:t>email</a:t>
            </a:r>
            <a:r>
              <a:rPr lang="en-US" noProof="1" smtClean="0"/>
              <a:t> in the underlying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739775" lvl="1" indent="-361950">
              <a:buFont typeface="+mj-lt"/>
              <a:buAutoNum type="arabicPeriod"/>
            </a:pPr>
            <a:r>
              <a:rPr lang="en-US" noProof="1" smtClean="0"/>
              <a:t>Delete the </a:t>
            </a:r>
            <a:r>
              <a:rPr lang="en-US" i="1" noProof="1" smtClean="0"/>
              <a:t>person</a:t>
            </a:r>
            <a:r>
              <a:rPr lang="en-US" noProof="1" smtClean="0"/>
              <a:t>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noProof="1" smtClean="0"/>
              <a:t> underlying data structures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Combined 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indent="-349250"/>
            <a:r>
              <a:rPr lang="en-US" noProof="1" smtClean="0"/>
              <a:t>Find-People(</a:t>
            </a:r>
            <a:r>
              <a:rPr lang="en-US" i="1" noProof="1" smtClean="0"/>
              <a:t>email_domain</a:t>
            </a:r>
            <a:r>
              <a:rPr lang="en-US" noProof="1" smtClean="0"/>
              <a:t>)</a:t>
            </a:r>
            <a:r>
              <a:rPr lang="en-US" noProof="1"/>
              <a:t> – </a:t>
            </a:r>
            <a:r>
              <a:rPr lang="en-US" noProof="1" smtClean="0"/>
              <a:t>O(1)</a:t>
            </a:r>
          </a:p>
          <a:p>
            <a:pPr marL="739775" lvl="2" indent="-436563">
              <a:buClr>
                <a:srgbClr val="F2B254"/>
              </a:buClr>
              <a:buSzPct val="100000"/>
            </a:pPr>
            <a:r>
              <a:rPr lang="en-US" sz="3200" noProof="1" smtClean="0"/>
              <a:t>Use </a:t>
            </a:r>
            <a:r>
              <a:rPr lang="en-US" sz="3200" noProof="1"/>
              <a:t>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200" noProof="1"/>
              <a:t> to map </a:t>
            </a:r>
            <a:r>
              <a:rPr lang="en-US" sz="3200" noProof="1" smtClean="0"/>
              <a:t>{</a:t>
            </a:r>
            <a:r>
              <a:rPr lang="en-US" sz="3200" i="1" noProof="1" smtClean="0"/>
              <a:t>email_domain </a:t>
            </a:r>
            <a:r>
              <a:rPr lang="en-US" sz="3200" noProof="1" smtClean="0">
                <a:sym typeface="Wingdings" panose="05000000000000000000" pitchFamily="2" charset="2"/>
              </a:rPr>
              <a:t> </a:t>
            </a:r>
            <a:r>
              <a:rPr lang="en-US" sz="3200" i="1" noProof="1" smtClean="0">
                <a:sym typeface="Wingdings" panose="05000000000000000000" pitchFamily="2" charset="2"/>
              </a:rPr>
              <a:t>SortedSet&lt;Person&gt;</a:t>
            </a:r>
            <a:r>
              <a:rPr lang="en-US" sz="3200" noProof="1" smtClean="0">
                <a:sym typeface="Wingdings" panose="05000000000000000000" pitchFamily="2" charset="2"/>
              </a:rPr>
              <a:t>}</a:t>
            </a:r>
          </a:p>
          <a:p>
            <a:pPr marL="761947" lvl="2" indent="-457200">
              <a:buClr>
                <a:srgbClr val="F2B254"/>
              </a:buClr>
              <a:buSzPct val="100000"/>
            </a:pPr>
            <a:r>
              <a:rPr lang="en-US" sz="3200" noProof="1" smtClean="0">
                <a:sym typeface="Wingdings" panose="05000000000000000000" pitchFamily="2" charset="2"/>
              </a:rPr>
              <a:t>The set of persons for each domain is internally ordered by </a:t>
            </a:r>
            <a:r>
              <a:rPr lang="en-US" sz="3200" i="1" noProof="1" smtClean="0">
                <a:sym typeface="Wingdings" panose="05000000000000000000" pitchFamily="2" charset="2"/>
              </a:rPr>
              <a:t>email</a:t>
            </a:r>
          </a:p>
          <a:p>
            <a:pPr marL="761947" lvl="2" indent="-457200">
              <a:buClr>
                <a:srgbClr val="F2B254"/>
              </a:buClr>
              <a:buSzPct val="100000"/>
            </a:pPr>
            <a:r>
              <a:rPr lang="en-US" sz="3200" noProof="1" smtClean="0">
                <a:sym typeface="Wingdings" panose="05000000000000000000" pitchFamily="2" charset="2"/>
              </a:rPr>
              <a:t>The </a:t>
            </a:r>
            <a:r>
              <a:rPr lang="en-US" sz="3200" i="1" noProof="1" smtClean="0">
                <a:sym typeface="Wingdings" panose="05000000000000000000" pitchFamily="2" charset="2"/>
              </a:rPr>
              <a:t>email_domain</a:t>
            </a:r>
            <a:r>
              <a:rPr lang="en-US" sz="3200" noProof="1" smtClean="0">
                <a:sym typeface="Wingdings" panose="05000000000000000000" pitchFamily="2" charset="2"/>
              </a:rPr>
              <a:t> is extracted by the </a:t>
            </a:r>
            <a:r>
              <a:rPr lang="en-US" sz="3200" i="1" noProof="1" smtClean="0">
                <a:sym typeface="Wingdings" panose="05000000000000000000" pitchFamily="2" charset="2"/>
              </a:rPr>
              <a:t>email</a:t>
            </a:r>
            <a:r>
              <a:rPr lang="en-US" sz="3200" noProof="1" smtClean="0">
                <a:sym typeface="Wingdings" panose="05000000000000000000" pitchFamily="2" charset="2"/>
              </a:rPr>
              <a:t> when adding persons</a:t>
            </a:r>
            <a:endParaRPr lang="en-US" sz="3200" noProof="1"/>
          </a:p>
          <a:p>
            <a:pPr marL="349250" indent="-349250">
              <a:spcBef>
                <a:spcPts val="1200"/>
              </a:spcBef>
            </a:pPr>
            <a:r>
              <a:rPr lang="en-US" noProof="1" smtClean="0"/>
              <a:t>Find-People(</a:t>
            </a:r>
            <a:r>
              <a:rPr lang="en-US" i="1" noProof="1" smtClean="0"/>
              <a:t>name</a:t>
            </a:r>
            <a:r>
              <a:rPr lang="en-US" noProof="1"/>
              <a:t>, </a:t>
            </a:r>
            <a:r>
              <a:rPr lang="en-US" i="1" noProof="1" smtClean="0"/>
              <a:t>town</a:t>
            </a:r>
            <a:r>
              <a:rPr lang="en-US" noProof="1" smtClean="0"/>
              <a:t>)</a:t>
            </a:r>
            <a:r>
              <a:rPr lang="en-US" noProof="1"/>
              <a:t> – O(1)</a:t>
            </a:r>
            <a:endParaRPr lang="en-US" noProof="1" smtClean="0"/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Combine the keys </a:t>
            </a:r>
            <a:r>
              <a:rPr lang="en-US" sz="3200" noProof="1" smtClean="0"/>
              <a:t>{</a:t>
            </a:r>
            <a:r>
              <a:rPr lang="en-US" sz="3200" i="1" noProof="1" smtClean="0"/>
              <a:t>name</a:t>
            </a:r>
            <a:r>
              <a:rPr lang="en-US" sz="3200" noProof="1" smtClean="0"/>
              <a:t> + </a:t>
            </a:r>
            <a:r>
              <a:rPr lang="en-US" sz="3200" i="1" noProof="1" smtClean="0"/>
              <a:t>town</a:t>
            </a:r>
            <a:r>
              <a:rPr lang="en-US" sz="3200" noProof="1" smtClean="0"/>
              <a:t>} into a single string </a:t>
            </a:r>
            <a:r>
              <a:rPr lang="en-US" sz="3200" i="1" noProof="1" smtClean="0"/>
              <a:t>name_town</a:t>
            </a:r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 smtClean="0"/>
              <a:t>Use </a:t>
            </a:r>
            <a:r>
              <a:rPr lang="en-US" sz="3200" noProof="1"/>
              <a:t>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sz="3200" noProof="1"/>
              <a:t> to map </a:t>
            </a:r>
            <a:r>
              <a:rPr lang="en-US" sz="3200" noProof="1" smtClean="0"/>
              <a:t>{</a:t>
            </a:r>
            <a:r>
              <a:rPr lang="en-US" sz="3200" i="1" noProof="1"/>
              <a:t>name_town</a:t>
            </a:r>
            <a:r>
              <a:rPr lang="en-US" sz="3200" noProof="1" smtClean="0"/>
              <a:t> </a:t>
            </a:r>
            <a:r>
              <a:rPr lang="en-US" sz="3200" noProof="1">
                <a:sym typeface="Wingdings" panose="05000000000000000000" pitchFamily="2" charset="2"/>
              </a:rPr>
              <a:t> </a:t>
            </a:r>
            <a:r>
              <a:rPr lang="en-US" sz="3200" i="1" noProof="1">
                <a:sym typeface="Wingdings" panose="05000000000000000000" pitchFamily="2" charset="2"/>
              </a:rPr>
              <a:t>SortedSet&lt;Person</a:t>
            </a:r>
            <a:r>
              <a:rPr lang="en-US" sz="3200" i="1" noProof="1" smtClean="0">
                <a:sym typeface="Wingdings" panose="05000000000000000000" pitchFamily="2" charset="2"/>
              </a:rPr>
              <a:t>&gt;</a:t>
            </a:r>
            <a:r>
              <a:rPr lang="en-US" sz="3200" noProof="1" smtClean="0">
                <a:sym typeface="Wingdings" panose="05000000000000000000" pitchFamily="2" charset="2"/>
              </a:rPr>
              <a:t>}</a:t>
            </a:r>
          </a:p>
          <a:p>
            <a:pPr marL="739775" lvl="3" indent="-436563">
              <a:buClr>
                <a:srgbClr val="F2B254"/>
              </a:buClr>
              <a:buSzPct val="100000"/>
            </a:pPr>
            <a:r>
              <a:rPr lang="en-US" sz="3200" noProof="1">
                <a:sym typeface="Wingdings" panose="05000000000000000000" pitchFamily="2" charset="2"/>
              </a:rPr>
              <a:t>The set of persons for each domain is internally ordered by </a:t>
            </a:r>
            <a:r>
              <a:rPr lang="en-US" sz="3200" i="1" noProof="1">
                <a:sym typeface="Wingdings" panose="05000000000000000000" pitchFamily="2" charset="2"/>
              </a:rPr>
              <a:t>email</a:t>
            </a:r>
            <a:endParaRPr lang="en-US" sz="3200" i="1" noProof="1" smtClean="0">
              <a:sym typeface="Wingdings" panose="05000000000000000000" pitchFamily="2" charset="2"/>
            </a:endParaRPr>
          </a:p>
          <a:p>
            <a:pPr marL="819097" lvl="3" indent="-514350">
              <a:buClr>
                <a:srgbClr val="F2B254"/>
              </a:buClr>
              <a:buSzPct val="100000"/>
              <a:buFont typeface="+mj-lt"/>
              <a:buAutoNum type="arabicPeriod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Implementing a Combined Data Structure (2)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29886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9250" indent="-349250">
              <a:lnSpc>
                <a:spcPct val="110000"/>
              </a:lnSpc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/>
              <a:t>, </a:t>
            </a:r>
            <a:r>
              <a:rPr lang="en-US" i="1" noProof="1"/>
              <a:t>end_age</a:t>
            </a:r>
            <a:r>
              <a:rPr lang="en-US" noProof="1"/>
              <a:t>) – </a:t>
            </a:r>
            <a:r>
              <a:rPr lang="en-US" noProof="1" smtClean="0"/>
              <a:t>O(log n)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balanced search tree </a:t>
            </a:r>
            <a:r>
              <a:rPr lang="en-US" noProof="1" smtClean="0"/>
              <a:t>to keep all </a:t>
            </a:r>
            <a:r>
              <a:rPr lang="en-US" i="1" noProof="1" smtClean="0"/>
              <a:t>persons</a:t>
            </a:r>
            <a:r>
              <a:rPr lang="en-US" noProof="1" smtClean="0"/>
              <a:t> ordered by </a:t>
            </a:r>
            <a:r>
              <a:rPr lang="en-US" i="1" noProof="1" smtClean="0"/>
              <a:t>age</a:t>
            </a:r>
            <a:r>
              <a:rPr lang="en-US" noProof="1" smtClean="0"/>
              <a:t>:</a:t>
            </a:r>
            <a:br>
              <a:rPr lang="en-US" noProof="1" smtClean="0"/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OrderedDictionary&lt;age,</a:t>
            </a:r>
            <a:r>
              <a:rPr lang="en-US" noProof="1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SortedSet&lt;Person&gt;&gt;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For each distinct </a:t>
            </a:r>
            <a:r>
              <a:rPr lang="en-US" i="1" noProof="1" smtClean="0"/>
              <a:t>age</a:t>
            </a:r>
            <a:r>
              <a:rPr lang="en-US" noProof="1" smtClean="0"/>
              <a:t> keep a set of </a:t>
            </a:r>
            <a:r>
              <a:rPr lang="en-US" i="1" noProof="1" smtClean="0"/>
              <a:t>persons</a:t>
            </a:r>
            <a:r>
              <a:rPr lang="en-US" noProof="1" smtClean="0"/>
              <a:t>, ordered by </a:t>
            </a:r>
            <a:r>
              <a:rPr lang="en-US" i="1" noProof="1" smtClean="0"/>
              <a:t>email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the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sub-range</a:t>
            </a:r>
            <a:r>
              <a:rPr lang="en-US" i="1" noProof="1" smtClean="0"/>
              <a:t>(start_age, end_age)</a:t>
            </a:r>
            <a:r>
              <a:rPr lang="en-US" noProof="1" smtClean="0"/>
              <a:t> operation in the tree</a:t>
            </a:r>
            <a:endParaRPr lang="en-US" noProof="1"/>
          </a:p>
          <a:p>
            <a:pPr marL="349250" indent="-349250">
              <a:lnSpc>
                <a:spcPct val="110000"/>
              </a:lnSpc>
              <a:spcBef>
                <a:spcPts val="1200"/>
              </a:spcBef>
            </a:pPr>
            <a:r>
              <a:rPr lang="en-US" noProof="1" smtClean="0"/>
              <a:t>Find-People(</a:t>
            </a:r>
            <a:r>
              <a:rPr lang="en-US" i="1" noProof="1" smtClean="0"/>
              <a:t>start_age</a:t>
            </a:r>
            <a:r>
              <a:rPr lang="en-US" noProof="1"/>
              <a:t>, </a:t>
            </a:r>
            <a:r>
              <a:rPr lang="en-US" i="1" noProof="1"/>
              <a:t>end_age</a:t>
            </a:r>
            <a:r>
              <a:rPr lang="en-US" noProof="1"/>
              <a:t>, </a:t>
            </a:r>
            <a:r>
              <a:rPr lang="en-US" i="1" noProof="1"/>
              <a:t>town</a:t>
            </a:r>
            <a:r>
              <a:rPr lang="en-US" noProof="1"/>
              <a:t>) – O(log n)</a:t>
            </a:r>
            <a:endParaRPr lang="en-US" noProof="1" smtClean="0"/>
          </a:p>
          <a:p>
            <a:pPr marL="653996" lvl="1" indent="-349250">
              <a:lnSpc>
                <a:spcPct val="110000"/>
              </a:lnSpc>
            </a:pPr>
            <a:r>
              <a:rPr lang="en-US" noProof="1" smtClean="0"/>
              <a:t>Use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noProof="1" smtClean="0"/>
              <a:t> to map {</a:t>
            </a:r>
            <a:r>
              <a:rPr lang="en-US" i="1" noProof="1" smtClean="0"/>
              <a:t>town</a:t>
            </a:r>
            <a:r>
              <a:rPr lang="en-US" noProof="1" smtClean="0"/>
              <a:t> </a:t>
            </a:r>
            <a:r>
              <a:rPr lang="en-US" noProof="1" smtClean="0">
                <a:sym typeface="Wingdings" panose="05000000000000000000" pitchFamily="2" charset="2"/>
              </a:rPr>
              <a:t> </a:t>
            </a:r>
            <a:r>
              <a:rPr lang="en-US" i="1" noProof="1" smtClean="0">
                <a:sym typeface="Wingdings" panose="05000000000000000000" pitchFamily="2" charset="2"/>
              </a:rPr>
              <a:t>persons_by_ages</a:t>
            </a:r>
            <a:r>
              <a:rPr lang="en-US" noProof="1" smtClean="0">
                <a:sym typeface="Wingdings" panose="05000000000000000000" pitchFamily="2" charset="2"/>
              </a:rPr>
              <a:t>}</a:t>
            </a:r>
          </a:p>
          <a:p>
            <a:pPr marL="653996" lvl="1" indent="-349250">
              <a:lnSpc>
                <a:spcPct val="110000"/>
              </a:lnSpc>
            </a:pPr>
            <a:r>
              <a:rPr lang="en-US" i="1" noProof="1"/>
              <a:t>People</a:t>
            </a:r>
            <a:r>
              <a:rPr lang="en-US" i="1" noProof="1">
                <a:sym typeface="Wingdings" panose="05000000000000000000" pitchFamily="2" charset="2"/>
              </a:rPr>
              <a:t>_by_a</a:t>
            </a:r>
            <a:r>
              <a:rPr lang="en-US" i="1" noProof="1" smtClean="0">
                <a:sym typeface="Wingdings" panose="05000000000000000000" pitchFamily="2" charset="2"/>
              </a:rPr>
              <a:t>ges</a:t>
            </a:r>
            <a:r>
              <a:rPr lang="en-US" noProof="1" smtClean="0">
                <a:sym typeface="Wingdings" panose="05000000000000000000" pitchFamily="2" charset="2"/>
              </a:rPr>
              <a:t> can be stored as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balanced search tree</a:t>
            </a:r>
            <a:r>
              <a:rPr lang="en-US" noProof="1" smtClean="0">
                <a:sym typeface="Wingdings" panose="05000000000000000000" pitchFamily="2" charset="2"/>
              </a:rPr>
              <a:t>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OrderedDictionary&lt;age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SortedSet&lt;Person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Implementing a Combined Data Structure (3)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6950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</a:t>
            </a:r>
            <a:r>
              <a:rPr lang="en-US" dirty="0" smtClean="0"/>
              <a:t>People</a:t>
            </a:r>
            <a:endParaRPr lang="en-US" dirty="0"/>
          </a:p>
        </p:txBody>
      </p:sp>
      <p:pic>
        <p:nvPicPr>
          <p:cNvPr id="2050" name="Picture 2" descr="http://www.governancecode.ie/images/rowOfPeo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39" y="1402044"/>
            <a:ext cx="8943446" cy="3169956"/>
          </a:xfrm>
          <a:prstGeom prst="roundRect">
            <a:avLst>
              <a:gd name="adj" fmla="val 11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Different </a:t>
            </a:r>
            <a:r>
              <a:rPr lang="en-US" dirty="0"/>
              <a:t>data structures have </a:t>
            </a:r>
            <a:r>
              <a:rPr lang="en-US" dirty="0" smtClean="0"/>
              <a:t>different efficiency for their </a:t>
            </a:r>
            <a:r>
              <a:rPr lang="en-US" dirty="0"/>
              <a:t>operations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List-based collections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 append </a:t>
            </a:r>
            <a:r>
              <a:rPr lang="en-US" dirty="0" smtClean="0"/>
              <a:t>and access-by-index,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slow find</a:t>
            </a:r>
            <a:r>
              <a:rPr lang="en-US" dirty="0" smtClean="0"/>
              <a:t> and delete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</a:t>
            </a:r>
            <a:r>
              <a:rPr lang="en-US" dirty="0"/>
              <a:t> add / find / delete </a:t>
            </a:r>
            <a:r>
              <a:rPr lang="en-US" dirty="0" smtClean="0"/>
              <a:t>structure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table</a:t>
            </a:r>
            <a:r>
              <a:rPr lang="en-US" dirty="0"/>
              <a:t> 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O(1)</a:t>
            </a:r>
            <a:r>
              <a:rPr lang="en-US" dirty="0"/>
              <a:t> for </a:t>
            </a:r>
            <a:r>
              <a:rPr lang="en-US" dirty="0" smtClean="0"/>
              <a:t>all operations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Balanced trees </a:t>
            </a:r>
            <a:r>
              <a:rPr lang="en-US" dirty="0" smtClean="0"/>
              <a:t>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</a:t>
            </a:r>
            <a:r>
              <a:rPr lang="en-US" dirty="0" smtClean="0"/>
              <a:t> – O(log n) for</a:t>
            </a:r>
            <a:br>
              <a:rPr lang="en-US" dirty="0" smtClean="0"/>
            </a:br>
            <a:r>
              <a:rPr lang="en-US" dirty="0" smtClean="0"/>
              <a:t>add / find / delete + range(start, end)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Combining data structures </a:t>
            </a:r>
            <a:r>
              <a:rPr lang="en-US" dirty="0" smtClean="0"/>
              <a:t>is often essential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E.g. combine multiple hash-tables to find by different keys</a:t>
            </a:r>
          </a:p>
          <a:p>
            <a:pPr lvl="1">
              <a:lnSpc>
                <a:spcPts val="36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293790"/>
            <a:ext cx="3160963" cy="23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 Efficiency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816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upstateparalegal.com/Shared%20Documents/scales_of_justice_0yg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08063" y="1268350"/>
            <a:ext cx="6574426" cy="3303650"/>
          </a:xfrm>
          <a:prstGeom prst="roundRect">
            <a:avLst>
              <a:gd name="adj" fmla="val 44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4" y="4927242"/>
            <a:ext cx="1097279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Comparing Data Structures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 smtClean="0"/>
              <a:t>Computational Complexity of </a:t>
            </a:r>
            <a:r>
              <a:rPr lang="en-US" smtClean="0"/>
              <a:t>Basic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1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Efficiency – Comparison</a:t>
            </a:r>
            <a:endParaRPr lang="en-US" dirty="0"/>
          </a:p>
        </p:txBody>
      </p:sp>
      <p:graphicFrame>
        <p:nvGraphicFramePr>
          <p:cNvPr id="9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713275"/>
              </p:ext>
            </p:extLst>
          </p:nvPr>
        </p:nvGraphicFramePr>
        <p:xfrm>
          <a:off x="684213" y="1335024"/>
          <a:ext cx="10820400" cy="4913376"/>
        </p:xfrm>
        <a:graphic>
          <a:graphicData uri="http://schemas.openxmlformats.org/drawingml/2006/table">
            <a:tbl>
              <a:tblPr/>
              <a:tblGrid>
                <a:gridCol w="3581399"/>
                <a:gridCol w="1524000"/>
                <a:gridCol w="1524000"/>
                <a:gridCol w="1676400"/>
                <a:gridCol w="2514601"/>
              </a:tblGrid>
              <a:tr h="7740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7337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Static array: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T[]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62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Double-linked list: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LinkedList&lt;T&gt;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62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Auto-resizable array-based list: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List&lt;T&gt;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696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Stack: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Stack&lt;T&gt;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696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Queue: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Queue&lt;T&gt;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Structure </a:t>
            </a:r>
            <a:r>
              <a:rPr lang="en-US" dirty="0"/>
              <a:t>Efficiency – </a:t>
            </a:r>
            <a:r>
              <a:rPr lang="en-US" dirty="0" smtClean="0"/>
              <a:t>Comparison (2)</a:t>
            </a:r>
            <a:endParaRPr lang="en-US" dirty="0"/>
          </a:p>
        </p:txBody>
      </p:sp>
      <p:graphicFrame>
        <p:nvGraphicFramePr>
          <p:cNvPr id="5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841086"/>
              </p:ext>
            </p:extLst>
          </p:nvPr>
        </p:nvGraphicFramePr>
        <p:xfrm>
          <a:off x="684212" y="1335025"/>
          <a:ext cx="10820401" cy="4928400"/>
        </p:xfrm>
        <a:graphic>
          <a:graphicData uri="http://schemas.openxmlformats.org/drawingml/2006/table">
            <a:tbl>
              <a:tblPr/>
              <a:tblGrid>
                <a:gridCol w="4975806"/>
                <a:gridCol w="1421659"/>
                <a:gridCol w="1421659"/>
                <a:gridCol w="1500639"/>
                <a:gridCol w="1500638"/>
              </a:tblGrid>
              <a:tr h="993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8136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Dictionary&lt;K,V&gt;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173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103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set: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HashSet&lt;T&gt;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8292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set: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SortedSet&lt;T&gt;</a:t>
                      </a: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6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Structure </a:t>
            </a:r>
            <a:r>
              <a:rPr lang="en-US" dirty="0"/>
              <a:t>Efficiency – </a:t>
            </a:r>
            <a:r>
              <a:rPr lang="en-US" dirty="0" smtClean="0"/>
              <a:t>Comparison (3)</a:t>
            </a:r>
            <a:endParaRPr lang="en-US" dirty="0"/>
          </a:p>
        </p:txBody>
      </p:sp>
      <p:graphicFrame>
        <p:nvGraphicFramePr>
          <p:cNvPr id="5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48289"/>
              </p:ext>
            </p:extLst>
          </p:nvPr>
        </p:nvGraphicFramePr>
        <p:xfrm>
          <a:off x="684212" y="1335025"/>
          <a:ext cx="10820401" cy="4913375"/>
        </p:xfrm>
        <a:graphic>
          <a:graphicData uri="http://schemas.openxmlformats.org/drawingml/2006/table">
            <a:tbl>
              <a:tblPr/>
              <a:tblGrid>
                <a:gridCol w="5105400"/>
                <a:gridCol w="1447800"/>
                <a:gridCol w="1524000"/>
                <a:gridCol w="1371600"/>
                <a:gridCol w="1371601"/>
              </a:tblGrid>
              <a:tr h="993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 Structure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Get-by-index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103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multi-dictionary: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MultiDictionary&lt;K,V&gt;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298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Tree-based multi-dictionary: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SortedDictionary&lt;K,V&gt;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7955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Hash-table-based bag: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Bag&lt;T&gt;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Balanced tree-based bag: </a:t>
                      </a:r>
                      <a:r>
                        <a:rPr kumimoji="0" lang="en-US" sz="26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rgbClr val="F3CD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OrderedBag&lt;T&gt;</a:t>
                      </a:r>
                      <a:endParaRPr kumimoji="0" lang="en-US" sz="26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bg-BG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E19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E19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</a:p>
                  </a:txBody>
                  <a:tcPr marL="36000" marR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2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6800"/>
            <a:ext cx="10972798" cy="820600"/>
          </a:xfrm>
        </p:spPr>
        <p:txBody>
          <a:bodyPr/>
          <a:lstStyle/>
          <a:p>
            <a:r>
              <a:rPr lang="en-US" dirty="0" smtClean="0"/>
              <a:t>Choosing a Collection Data 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04526"/>
            <a:ext cx="10972798" cy="719034"/>
          </a:xfrm>
        </p:spPr>
        <p:txBody>
          <a:bodyPr/>
          <a:lstStyle/>
          <a:p>
            <a:r>
              <a:rPr lang="en-US" dirty="0" smtClean="0"/>
              <a:t>Lists vs. Dictionaries vs. Balanced Trees</a:t>
            </a:r>
            <a:endParaRPr lang="en-US" dirty="0"/>
          </a:p>
        </p:txBody>
      </p:sp>
      <p:pic>
        <p:nvPicPr>
          <p:cNvPr id="2050" name="Picture 2" descr="http://science.dodlive.mil/files/2014/04/collections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1" y="1272640"/>
            <a:ext cx="5012284" cy="3333752"/>
          </a:xfrm>
          <a:prstGeom prst="roundRect">
            <a:avLst>
              <a:gd name="adj" fmla="val 33769"/>
            </a:avLst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" y="1073249"/>
            <a:ext cx="3231160" cy="17862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244" y="3019232"/>
            <a:ext cx="2865368" cy="1572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1272640"/>
            <a:ext cx="3066800" cy="1746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612" y="3086021"/>
            <a:ext cx="2170364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Array (</a:t>
            </a:r>
            <a:r>
              <a:rPr lang="en-US" sz="35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sz="35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number of elements </a:t>
            </a:r>
            <a:r>
              <a:rPr lang="en-US" dirty="0"/>
              <a:t>should be processed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index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No resize </a:t>
            </a:r>
            <a:r>
              <a:rPr lang="en-US" dirty="0" smtClean="0">
                <a:sym typeface="Wingdings" panose="05000000000000000000" pitchFamily="2" charset="2"/>
              </a:rPr>
              <a:t> for fixed number of elements only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ym typeface="Wingdings" panose="05000000000000000000" pitchFamily="2" charset="2"/>
              </a:rPr>
              <a:t>Add / delete needs creating a new array + move O(n)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500" dirty="0" smtClean="0"/>
              <a:t>Resizable array-based list (</a:t>
            </a:r>
            <a:r>
              <a:rPr lang="en-US" sz="35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5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when elements should be fast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added </a:t>
            </a:r>
            <a:r>
              <a:rPr lang="en-US" dirty="0" smtClean="0"/>
              <a:t>and processed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index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(append to the end)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O(1)</a:t>
            </a:r>
            <a:r>
              <a:rPr lang="en-US" dirty="0" smtClean="0"/>
              <a:t> amortized complexity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most-often used collection in programming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Collection 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Doubly-linked list (</a:t>
            </a:r>
            <a:r>
              <a:rPr lang="en-US" sz="32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sz="32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Use when elements should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added at the both sides </a:t>
            </a:r>
            <a:r>
              <a:rPr lang="en-US" sz="3000" dirty="0"/>
              <a:t>of the list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Otherwise use resizable array-based list (</a:t>
            </a:r>
            <a:r>
              <a:rPr lang="en-US" sz="30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Stack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Use to implement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000" dirty="0" smtClean="0"/>
              <a:t> (last-in-first-out) behavior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/>
              <a:t> could also work well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/>
              <a:t>Queue (</a:t>
            </a:r>
            <a:r>
              <a:rPr lang="en-US" sz="32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sz="32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Use to implement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(first-in-first-out) behavior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sz="3000" dirty="0" smtClean="0"/>
              <a:t>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Collection Data </a:t>
            </a:r>
            <a:r>
              <a:rPr lang="en-US" dirty="0" smtClean="0"/>
              <a:t>Structure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1522</Words>
  <Application>Microsoft Office PowerPoint</Application>
  <PresentationFormat>Custom</PresentationFormat>
  <Paragraphs>286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Data Structures Efficiency</vt:lpstr>
      <vt:lpstr>Table of Contents</vt:lpstr>
      <vt:lpstr>Comparing Data Structures</vt:lpstr>
      <vt:lpstr>Data Structure Efficiency – Comparison</vt:lpstr>
      <vt:lpstr>Data Structure Efficiency – Comparison (2)</vt:lpstr>
      <vt:lpstr>Data Structure Efficiency – Comparison (3)</vt:lpstr>
      <vt:lpstr>Choosing a Collection Data Structure</vt:lpstr>
      <vt:lpstr>Choosing a Collection Data Structure</vt:lpstr>
      <vt:lpstr>Choosing a Collection Data Structure (2)</vt:lpstr>
      <vt:lpstr>Choosing a Collection Data Structure (3)</vt:lpstr>
      <vt:lpstr>Choosing a Collection Data Structure (4)</vt:lpstr>
      <vt:lpstr>Choosing a Collection Data Structure (5)</vt:lpstr>
      <vt:lpstr>Choosing a Collection Data Structure (6)</vt:lpstr>
      <vt:lpstr>Special Data Structures and Their Efficiency</vt:lpstr>
      <vt:lpstr>Special Data Structures and Efficiency</vt:lpstr>
      <vt:lpstr>Special Data Structures and Efficiency (2)</vt:lpstr>
      <vt:lpstr>The Art and Science of Combining Data Structures</vt:lpstr>
      <vt:lpstr>Combining Data Structures</vt:lpstr>
      <vt:lpstr>Combining Data Structures – Example</vt:lpstr>
      <vt:lpstr>Implementing a Combined Data Structure</vt:lpstr>
      <vt:lpstr>Implementing a Combined Data Structure (2)</vt:lpstr>
      <vt:lpstr>Implementing a Combined Data Structure (3)</vt:lpstr>
      <vt:lpstr>Lab Exercise</vt:lpstr>
      <vt:lpstr>Summary</vt:lpstr>
      <vt:lpstr>Data Structure Efficiency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Efficiency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2016-03-17T14:35:53Z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